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1" r:id="rId6"/>
    <p:sldId id="263" r:id="rId7"/>
    <p:sldId id="264" r:id="rId8"/>
    <p:sldId id="265" r:id="rId9"/>
    <p:sldId id="266" r:id="rId10"/>
    <p:sldId id="268" r:id="rId11"/>
    <p:sldId id="269" r:id="rId12"/>
    <p:sldId id="270" r:id="rId13"/>
    <p:sldId id="273" r:id="rId14"/>
    <p:sldId id="271" r:id="rId15"/>
    <p:sldId id="272"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114" d="100"/>
          <a:sy n="114" d="100"/>
        </p:scale>
        <p:origin x="474"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939E6E2-AA20-4BDE-8DE1-90F28BCADFC3}" type="doc">
      <dgm:prSet loTypeId="urn:microsoft.com/office/officeart/2005/8/layout/cycle5" loCatId="cycle" qsTypeId="urn:microsoft.com/office/officeart/2005/8/quickstyle/simple1" qsCatId="simple" csTypeId="urn:microsoft.com/office/officeart/2005/8/colors/accent0_1" csCatId="mainScheme" phldr="1"/>
      <dgm:spPr/>
      <dgm:t>
        <a:bodyPr/>
        <a:lstStyle/>
        <a:p>
          <a:endParaRPr lang="en-US"/>
        </a:p>
      </dgm:t>
    </dgm:pt>
    <dgm:pt modelId="{4E60CADD-E1A0-4334-8A52-AC4C5D69D845}">
      <dgm:prSet phldrT="[Text]"/>
      <dgm:spPr/>
      <dgm:t>
        <a:bodyPr/>
        <a:lstStyle/>
        <a:p>
          <a:r>
            <a:rPr lang="en-US"/>
            <a:t>Place Tower</a:t>
          </a:r>
        </a:p>
      </dgm:t>
    </dgm:pt>
    <dgm:pt modelId="{3CFB8E27-9EBB-43E5-AB10-3460E4451910}" type="parTrans" cxnId="{775D3379-5761-437C-815B-5969EDB7E30F}">
      <dgm:prSet/>
      <dgm:spPr/>
      <dgm:t>
        <a:bodyPr/>
        <a:lstStyle/>
        <a:p>
          <a:endParaRPr lang="en-US"/>
        </a:p>
      </dgm:t>
    </dgm:pt>
    <dgm:pt modelId="{251CF379-C3A3-4A5D-A85D-1692550DD646}" type="sibTrans" cxnId="{775D3379-5761-437C-815B-5969EDB7E30F}">
      <dgm:prSet/>
      <dgm:spPr/>
      <dgm:t>
        <a:bodyPr/>
        <a:lstStyle/>
        <a:p>
          <a:endParaRPr lang="en-US"/>
        </a:p>
      </dgm:t>
    </dgm:pt>
    <dgm:pt modelId="{405A523F-D28E-4C9F-984C-08C57707F775}">
      <dgm:prSet phldrT="[Text]"/>
      <dgm:spPr/>
      <dgm:t>
        <a:bodyPr/>
        <a:lstStyle/>
        <a:p>
          <a:r>
            <a:rPr lang="en-US"/>
            <a:t>Destroy Enemies</a:t>
          </a:r>
        </a:p>
      </dgm:t>
    </dgm:pt>
    <dgm:pt modelId="{71D6EF54-C3D6-4CFF-A267-752BA42D9AFB}" type="parTrans" cxnId="{61CD3D3A-CA1C-4857-A6C9-980B9D804919}">
      <dgm:prSet/>
      <dgm:spPr/>
      <dgm:t>
        <a:bodyPr/>
        <a:lstStyle/>
        <a:p>
          <a:endParaRPr lang="en-US"/>
        </a:p>
      </dgm:t>
    </dgm:pt>
    <dgm:pt modelId="{38E88001-88DC-4C72-B544-F7FAF718FD5D}" type="sibTrans" cxnId="{61CD3D3A-CA1C-4857-A6C9-980B9D804919}">
      <dgm:prSet/>
      <dgm:spPr/>
      <dgm:t>
        <a:bodyPr/>
        <a:lstStyle/>
        <a:p>
          <a:endParaRPr lang="en-US"/>
        </a:p>
      </dgm:t>
    </dgm:pt>
    <dgm:pt modelId="{198CB280-DAF1-40B2-B9F8-DE1DD6E76617}">
      <dgm:prSet phldrT="[Text]"/>
      <dgm:spPr/>
      <dgm:t>
        <a:bodyPr/>
        <a:lstStyle/>
        <a:p>
          <a:r>
            <a:rPr lang="en-US"/>
            <a:t>Earn Points/Currency</a:t>
          </a:r>
        </a:p>
      </dgm:t>
    </dgm:pt>
    <dgm:pt modelId="{DBDC28F2-4FEA-4EF5-9A81-06BAD6F42354}" type="parTrans" cxnId="{F7579EE8-A18A-4529-9F67-75135FF7409A}">
      <dgm:prSet/>
      <dgm:spPr/>
      <dgm:t>
        <a:bodyPr/>
        <a:lstStyle/>
        <a:p>
          <a:endParaRPr lang="en-US"/>
        </a:p>
      </dgm:t>
    </dgm:pt>
    <dgm:pt modelId="{89469B3D-F24A-4B94-B8C9-7FC2B9B0D8D6}" type="sibTrans" cxnId="{F7579EE8-A18A-4529-9F67-75135FF7409A}">
      <dgm:prSet/>
      <dgm:spPr/>
      <dgm:t>
        <a:bodyPr/>
        <a:lstStyle/>
        <a:p>
          <a:endParaRPr lang="en-US"/>
        </a:p>
      </dgm:t>
    </dgm:pt>
    <dgm:pt modelId="{4EF53381-E932-40F0-9B73-16AF86BD0A37}" type="pres">
      <dgm:prSet presAssocID="{9939E6E2-AA20-4BDE-8DE1-90F28BCADFC3}" presName="cycle" presStyleCnt="0">
        <dgm:presLayoutVars>
          <dgm:dir/>
          <dgm:resizeHandles val="exact"/>
        </dgm:presLayoutVars>
      </dgm:prSet>
      <dgm:spPr/>
    </dgm:pt>
    <dgm:pt modelId="{9BF40746-01D7-471F-8537-452A2EC45491}" type="pres">
      <dgm:prSet presAssocID="{4E60CADD-E1A0-4334-8A52-AC4C5D69D845}" presName="node" presStyleLbl="node1" presStyleIdx="0" presStyleCnt="3">
        <dgm:presLayoutVars>
          <dgm:bulletEnabled val="1"/>
        </dgm:presLayoutVars>
      </dgm:prSet>
      <dgm:spPr/>
    </dgm:pt>
    <dgm:pt modelId="{B528950A-67F2-4832-9F84-43C7C160ED1A}" type="pres">
      <dgm:prSet presAssocID="{4E60CADD-E1A0-4334-8A52-AC4C5D69D845}" presName="spNode" presStyleCnt="0"/>
      <dgm:spPr/>
    </dgm:pt>
    <dgm:pt modelId="{B8984F08-21EC-4154-B14D-6B25E4D1C77F}" type="pres">
      <dgm:prSet presAssocID="{251CF379-C3A3-4A5D-A85D-1692550DD646}" presName="sibTrans" presStyleLbl="sibTrans1D1" presStyleIdx="0" presStyleCnt="3"/>
      <dgm:spPr/>
    </dgm:pt>
    <dgm:pt modelId="{98771DCD-6254-4344-AF56-1D894842619C}" type="pres">
      <dgm:prSet presAssocID="{405A523F-D28E-4C9F-984C-08C57707F775}" presName="node" presStyleLbl="node1" presStyleIdx="1" presStyleCnt="3">
        <dgm:presLayoutVars>
          <dgm:bulletEnabled val="1"/>
        </dgm:presLayoutVars>
      </dgm:prSet>
      <dgm:spPr/>
    </dgm:pt>
    <dgm:pt modelId="{56F26180-6C78-473D-B8C3-39520B8875C2}" type="pres">
      <dgm:prSet presAssocID="{405A523F-D28E-4C9F-984C-08C57707F775}" presName="spNode" presStyleCnt="0"/>
      <dgm:spPr/>
    </dgm:pt>
    <dgm:pt modelId="{2C853313-8F83-4CD5-B05F-D9D6B50EC38B}" type="pres">
      <dgm:prSet presAssocID="{38E88001-88DC-4C72-B544-F7FAF718FD5D}" presName="sibTrans" presStyleLbl="sibTrans1D1" presStyleIdx="1" presStyleCnt="3"/>
      <dgm:spPr/>
    </dgm:pt>
    <dgm:pt modelId="{F4FDBE84-8141-4377-A0DF-CEB41C39C4CF}" type="pres">
      <dgm:prSet presAssocID="{198CB280-DAF1-40B2-B9F8-DE1DD6E76617}" presName="node" presStyleLbl="node1" presStyleIdx="2" presStyleCnt="3">
        <dgm:presLayoutVars>
          <dgm:bulletEnabled val="1"/>
        </dgm:presLayoutVars>
      </dgm:prSet>
      <dgm:spPr/>
    </dgm:pt>
    <dgm:pt modelId="{5FF0C680-554E-4AE8-B147-CEFB00477AB1}" type="pres">
      <dgm:prSet presAssocID="{198CB280-DAF1-40B2-B9F8-DE1DD6E76617}" presName="spNode" presStyleCnt="0"/>
      <dgm:spPr/>
    </dgm:pt>
    <dgm:pt modelId="{0D7630DB-791E-47EF-BDCA-72A8294730C8}" type="pres">
      <dgm:prSet presAssocID="{89469B3D-F24A-4B94-B8C9-7FC2B9B0D8D6}" presName="sibTrans" presStyleLbl="sibTrans1D1" presStyleIdx="2" presStyleCnt="3"/>
      <dgm:spPr/>
    </dgm:pt>
  </dgm:ptLst>
  <dgm:cxnLst>
    <dgm:cxn modelId="{4A6A4B0A-1DFA-4CC7-A49D-B4B9B1E0A1F3}" type="presOf" srcId="{251CF379-C3A3-4A5D-A85D-1692550DD646}" destId="{B8984F08-21EC-4154-B14D-6B25E4D1C77F}" srcOrd="0" destOrd="0" presId="urn:microsoft.com/office/officeart/2005/8/layout/cycle5"/>
    <dgm:cxn modelId="{7FE4D128-37CB-4EEA-897A-6BAC1E62DEA5}" type="presOf" srcId="{198CB280-DAF1-40B2-B9F8-DE1DD6E76617}" destId="{F4FDBE84-8141-4377-A0DF-CEB41C39C4CF}" srcOrd="0" destOrd="0" presId="urn:microsoft.com/office/officeart/2005/8/layout/cycle5"/>
    <dgm:cxn modelId="{D0BC4935-AD91-4FAC-A682-104A69231996}" type="presOf" srcId="{405A523F-D28E-4C9F-984C-08C57707F775}" destId="{98771DCD-6254-4344-AF56-1D894842619C}" srcOrd="0" destOrd="0" presId="urn:microsoft.com/office/officeart/2005/8/layout/cycle5"/>
    <dgm:cxn modelId="{61CD3D3A-CA1C-4857-A6C9-980B9D804919}" srcId="{9939E6E2-AA20-4BDE-8DE1-90F28BCADFC3}" destId="{405A523F-D28E-4C9F-984C-08C57707F775}" srcOrd="1" destOrd="0" parTransId="{71D6EF54-C3D6-4CFF-A267-752BA42D9AFB}" sibTransId="{38E88001-88DC-4C72-B544-F7FAF718FD5D}"/>
    <dgm:cxn modelId="{5A56C750-EFC7-4981-A6A3-2634856084E0}" type="presOf" srcId="{89469B3D-F24A-4B94-B8C9-7FC2B9B0D8D6}" destId="{0D7630DB-791E-47EF-BDCA-72A8294730C8}" srcOrd="0" destOrd="0" presId="urn:microsoft.com/office/officeart/2005/8/layout/cycle5"/>
    <dgm:cxn modelId="{775D3379-5761-437C-815B-5969EDB7E30F}" srcId="{9939E6E2-AA20-4BDE-8DE1-90F28BCADFC3}" destId="{4E60CADD-E1A0-4334-8A52-AC4C5D69D845}" srcOrd="0" destOrd="0" parTransId="{3CFB8E27-9EBB-43E5-AB10-3460E4451910}" sibTransId="{251CF379-C3A3-4A5D-A85D-1692550DD646}"/>
    <dgm:cxn modelId="{244447CC-51A8-4060-9C0F-2D5BD85EA1D4}" type="presOf" srcId="{38E88001-88DC-4C72-B544-F7FAF718FD5D}" destId="{2C853313-8F83-4CD5-B05F-D9D6B50EC38B}" srcOrd="0" destOrd="0" presId="urn:microsoft.com/office/officeart/2005/8/layout/cycle5"/>
    <dgm:cxn modelId="{99B245CD-681E-484B-93CE-F1292F9CF937}" type="presOf" srcId="{4E60CADD-E1A0-4334-8A52-AC4C5D69D845}" destId="{9BF40746-01D7-471F-8537-452A2EC45491}" srcOrd="0" destOrd="0" presId="urn:microsoft.com/office/officeart/2005/8/layout/cycle5"/>
    <dgm:cxn modelId="{F7579EE8-A18A-4529-9F67-75135FF7409A}" srcId="{9939E6E2-AA20-4BDE-8DE1-90F28BCADFC3}" destId="{198CB280-DAF1-40B2-B9F8-DE1DD6E76617}" srcOrd="2" destOrd="0" parTransId="{DBDC28F2-4FEA-4EF5-9A81-06BAD6F42354}" sibTransId="{89469B3D-F24A-4B94-B8C9-7FC2B9B0D8D6}"/>
    <dgm:cxn modelId="{E97C4AFA-19D2-42A8-B95B-BD2C375D0F63}" type="presOf" srcId="{9939E6E2-AA20-4BDE-8DE1-90F28BCADFC3}" destId="{4EF53381-E932-40F0-9B73-16AF86BD0A37}" srcOrd="0" destOrd="0" presId="urn:microsoft.com/office/officeart/2005/8/layout/cycle5"/>
    <dgm:cxn modelId="{8B7ED04F-04F7-4FF5-900A-08EBEFF02D7F}" type="presParOf" srcId="{4EF53381-E932-40F0-9B73-16AF86BD0A37}" destId="{9BF40746-01D7-471F-8537-452A2EC45491}" srcOrd="0" destOrd="0" presId="urn:microsoft.com/office/officeart/2005/8/layout/cycle5"/>
    <dgm:cxn modelId="{81EF4675-C6CF-46CD-A6C0-6260709E380B}" type="presParOf" srcId="{4EF53381-E932-40F0-9B73-16AF86BD0A37}" destId="{B528950A-67F2-4832-9F84-43C7C160ED1A}" srcOrd="1" destOrd="0" presId="urn:microsoft.com/office/officeart/2005/8/layout/cycle5"/>
    <dgm:cxn modelId="{29A2780E-53E1-4BC6-8AB3-AB29DAA38EFA}" type="presParOf" srcId="{4EF53381-E932-40F0-9B73-16AF86BD0A37}" destId="{B8984F08-21EC-4154-B14D-6B25E4D1C77F}" srcOrd="2" destOrd="0" presId="urn:microsoft.com/office/officeart/2005/8/layout/cycle5"/>
    <dgm:cxn modelId="{2AC1C3D1-765D-45C7-B2E9-1BD5BB33993A}" type="presParOf" srcId="{4EF53381-E932-40F0-9B73-16AF86BD0A37}" destId="{98771DCD-6254-4344-AF56-1D894842619C}" srcOrd="3" destOrd="0" presId="urn:microsoft.com/office/officeart/2005/8/layout/cycle5"/>
    <dgm:cxn modelId="{321E6F15-9AD3-48A9-8F8D-0D70E435812D}" type="presParOf" srcId="{4EF53381-E932-40F0-9B73-16AF86BD0A37}" destId="{56F26180-6C78-473D-B8C3-39520B8875C2}" srcOrd="4" destOrd="0" presId="urn:microsoft.com/office/officeart/2005/8/layout/cycle5"/>
    <dgm:cxn modelId="{D167C1A9-7D44-4682-B1BB-055CF6B77238}" type="presParOf" srcId="{4EF53381-E932-40F0-9B73-16AF86BD0A37}" destId="{2C853313-8F83-4CD5-B05F-D9D6B50EC38B}" srcOrd="5" destOrd="0" presId="urn:microsoft.com/office/officeart/2005/8/layout/cycle5"/>
    <dgm:cxn modelId="{DF43BC9D-4BCD-47FF-A10C-C88E70BB496A}" type="presParOf" srcId="{4EF53381-E932-40F0-9B73-16AF86BD0A37}" destId="{F4FDBE84-8141-4377-A0DF-CEB41C39C4CF}" srcOrd="6" destOrd="0" presId="urn:microsoft.com/office/officeart/2005/8/layout/cycle5"/>
    <dgm:cxn modelId="{7483EC11-4EE6-4DA1-B704-5C16C78201CC}" type="presParOf" srcId="{4EF53381-E932-40F0-9B73-16AF86BD0A37}" destId="{5FF0C680-554E-4AE8-B147-CEFB00477AB1}" srcOrd="7" destOrd="0" presId="urn:microsoft.com/office/officeart/2005/8/layout/cycle5"/>
    <dgm:cxn modelId="{5ED2764E-448E-4870-8896-0233E56AF7F0}" type="presParOf" srcId="{4EF53381-E932-40F0-9B73-16AF86BD0A37}" destId="{0D7630DB-791E-47EF-BDCA-72A8294730C8}" srcOrd="8" destOrd="0" presId="urn:microsoft.com/office/officeart/2005/8/layout/cycle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BF40746-01D7-471F-8537-452A2EC45491}">
      <dsp:nvSpPr>
        <dsp:cNvPr id="0" name=""/>
        <dsp:cNvSpPr/>
      </dsp:nvSpPr>
      <dsp:spPr>
        <a:xfrm>
          <a:off x="1597554" y="692"/>
          <a:ext cx="1081742" cy="703132"/>
        </a:xfrm>
        <a:prstGeom prst="roundRect">
          <a:avLst/>
        </a:prstGeom>
        <a:solidFill>
          <a:schemeClr val="lt1">
            <a:hueOff val="0"/>
            <a:satOff val="0"/>
            <a:lumOff val="0"/>
            <a:alphaOff val="0"/>
          </a:schemeClr>
        </a:solidFill>
        <a:ln w="19050" cap="rnd"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Place Tower</a:t>
          </a:r>
        </a:p>
      </dsp:txBody>
      <dsp:txXfrm>
        <a:off x="1631878" y="35016"/>
        <a:ext cx="1013094" cy="634484"/>
      </dsp:txXfrm>
    </dsp:sp>
    <dsp:sp modelId="{B8984F08-21EC-4154-B14D-6B25E4D1C77F}">
      <dsp:nvSpPr>
        <dsp:cNvPr id="0" name=""/>
        <dsp:cNvSpPr/>
      </dsp:nvSpPr>
      <dsp:spPr>
        <a:xfrm>
          <a:off x="1199370" y="352259"/>
          <a:ext cx="1878109" cy="1878109"/>
        </a:xfrm>
        <a:custGeom>
          <a:avLst/>
          <a:gdLst/>
          <a:ahLst/>
          <a:cxnLst/>
          <a:rect l="0" t="0" r="0" b="0"/>
          <a:pathLst>
            <a:path>
              <a:moveTo>
                <a:pt x="1625612" y="298381"/>
              </a:moveTo>
              <a:arcTo wR="939054" hR="939054" stAng="19018800" swAng="2305456"/>
            </a:path>
          </a:pathLst>
        </a:custGeom>
        <a:noFill/>
        <a:ln w="12700" cap="rnd" cmpd="sng" algn="ctr">
          <a:solidFill>
            <a:schemeClr val="dk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 modelId="{98771DCD-6254-4344-AF56-1D894842619C}">
      <dsp:nvSpPr>
        <dsp:cNvPr id="0" name=""/>
        <dsp:cNvSpPr/>
      </dsp:nvSpPr>
      <dsp:spPr>
        <a:xfrm>
          <a:off x="2410799" y="1409275"/>
          <a:ext cx="1081742" cy="703132"/>
        </a:xfrm>
        <a:prstGeom prst="roundRect">
          <a:avLst/>
        </a:prstGeom>
        <a:solidFill>
          <a:schemeClr val="lt1">
            <a:hueOff val="0"/>
            <a:satOff val="0"/>
            <a:lumOff val="0"/>
            <a:alphaOff val="0"/>
          </a:schemeClr>
        </a:solidFill>
        <a:ln w="19050" cap="rnd"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Destroy Enemies</a:t>
          </a:r>
        </a:p>
      </dsp:txBody>
      <dsp:txXfrm>
        <a:off x="2445123" y="1443599"/>
        <a:ext cx="1013094" cy="634484"/>
      </dsp:txXfrm>
    </dsp:sp>
    <dsp:sp modelId="{2C853313-8F83-4CD5-B05F-D9D6B50EC38B}">
      <dsp:nvSpPr>
        <dsp:cNvPr id="0" name=""/>
        <dsp:cNvSpPr/>
      </dsp:nvSpPr>
      <dsp:spPr>
        <a:xfrm>
          <a:off x="1199370" y="352259"/>
          <a:ext cx="1878109" cy="1878109"/>
        </a:xfrm>
        <a:custGeom>
          <a:avLst/>
          <a:gdLst/>
          <a:ahLst/>
          <a:cxnLst/>
          <a:rect l="0" t="0" r="0" b="0"/>
          <a:pathLst>
            <a:path>
              <a:moveTo>
                <a:pt x="1227791" y="1832618"/>
              </a:moveTo>
              <a:arcTo wR="939054" hR="939054" stAng="4325571" swAng="2148858"/>
            </a:path>
          </a:pathLst>
        </a:custGeom>
        <a:noFill/>
        <a:ln w="12700" cap="rnd" cmpd="sng" algn="ctr">
          <a:solidFill>
            <a:schemeClr val="dk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 modelId="{F4FDBE84-8141-4377-A0DF-CEB41C39C4CF}">
      <dsp:nvSpPr>
        <dsp:cNvPr id="0" name=""/>
        <dsp:cNvSpPr/>
      </dsp:nvSpPr>
      <dsp:spPr>
        <a:xfrm>
          <a:off x="784308" y="1409275"/>
          <a:ext cx="1081742" cy="703132"/>
        </a:xfrm>
        <a:prstGeom prst="roundRect">
          <a:avLst/>
        </a:prstGeom>
        <a:solidFill>
          <a:schemeClr val="lt1">
            <a:hueOff val="0"/>
            <a:satOff val="0"/>
            <a:lumOff val="0"/>
            <a:alphaOff val="0"/>
          </a:schemeClr>
        </a:solidFill>
        <a:ln w="19050" cap="rnd"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Earn Points/Currency</a:t>
          </a:r>
        </a:p>
      </dsp:txBody>
      <dsp:txXfrm>
        <a:off x="818632" y="1443599"/>
        <a:ext cx="1013094" cy="634484"/>
      </dsp:txXfrm>
    </dsp:sp>
    <dsp:sp modelId="{0D7630DB-791E-47EF-BDCA-72A8294730C8}">
      <dsp:nvSpPr>
        <dsp:cNvPr id="0" name=""/>
        <dsp:cNvSpPr/>
      </dsp:nvSpPr>
      <dsp:spPr>
        <a:xfrm>
          <a:off x="1199370" y="352259"/>
          <a:ext cx="1878109" cy="1878109"/>
        </a:xfrm>
        <a:custGeom>
          <a:avLst/>
          <a:gdLst/>
          <a:ahLst/>
          <a:cxnLst/>
          <a:rect l="0" t="0" r="0" b="0"/>
          <a:pathLst>
            <a:path>
              <a:moveTo>
                <a:pt x="3019" y="863813"/>
              </a:moveTo>
              <a:arcTo wR="939054" hR="939054" stAng="11075744" swAng="2305456"/>
            </a:path>
          </a:pathLst>
        </a:custGeom>
        <a:noFill/>
        <a:ln w="12700" cap="rnd" cmpd="sng" algn="ctr">
          <a:solidFill>
            <a:schemeClr val="dk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10/9/2017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10/9/2017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10/9/2017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10/9/2017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10/9/2017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10/9/2017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dirty="0"/>
              <a:t>10/9/2017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10/9/2017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2A54C80-263E-416B-A8E0-580EDEADCBDC}" type="datetimeFigureOut">
              <a:rPr lang="en-US" dirty="0"/>
              <a:t>10/9/2017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19954A3-9DFD-4C44-94BA-B95130A3BA1C}"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10/9/2017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2A54C80-263E-416B-A8E0-580EDEADCBDC}" type="datetimeFigureOut">
              <a:rPr lang="en-US" dirty="0"/>
              <a:t>10/9/2017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10/9/2017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10/9/2017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10/9/2017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2A54C80-263E-416B-A8E0-580EDEADCBDC}" type="datetimeFigureOut">
              <a:rPr lang="en-US" dirty="0"/>
              <a:t>10/9/2017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10/9/2017</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10/9/2017</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65" r:id="rId2"/>
    <p:sldLayoutId id="2147483651" r:id="rId3"/>
    <p:sldLayoutId id="2147483666" r:id="rId4"/>
    <p:sldLayoutId id="2147483653" r:id="rId5"/>
    <p:sldLayoutId id="2147483654" r:id="rId6"/>
    <p:sldLayoutId id="2147483655" r:id="rId7"/>
    <p:sldLayoutId id="2147483667" r:id="rId8"/>
    <p:sldLayoutId id="2147483657" r:id="rId9"/>
    <p:sldLayoutId id="2147483660" r:id="rId10"/>
    <p:sldLayoutId id="2147483661" r:id="rId11"/>
    <p:sldLayoutId id="2147483662" r:id="rId12"/>
    <p:sldLayoutId id="2147483663" r:id="rId13"/>
    <p:sldLayoutId id="2147483664" r:id="rId14"/>
    <p:sldLayoutId id="2147483668" r:id="rId15"/>
    <p:sldLayoutId id="2147483659"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17.jpeg"/><Relationship Id="rId13" Type="http://schemas.openxmlformats.org/officeDocument/2006/relationships/image" Target="../media/image22.png"/><Relationship Id="rId3" Type="http://schemas.openxmlformats.org/officeDocument/2006/relationships/image" Target="../media/image12.jpeg"/><Relationship Id="rId7" Type="http://schemas.openxmlformats.org/officeDocument/2006/relationships/image" Target="../media/image16.jpeg"/><Relationship Id="rId12" Type="http://schemas.openxmlformats.org/officeDocument/2006/relationships/image" Target="../media/image21.jpeg"/><Relationship Id="rId2" Type="http://schemas.openxmlformats.org/officeDocument/2006/relationships/image" Target="../media/image11.jpeg"/><Relationship Id="rId1" Type="http://schemas.openxmlformats.org/officeDocument/2006/relationships/slideLayout" Target="../slideLayouts/slideLayout2.xml"/><Relationship Id="rId6" Type="http://schemas.openxmlformats.org/officeDocument/2006/relationships/image" Target="../media/image15.png"/><Relationship Id="rId11" Type="http://schemas.openxmlformats.org/officeDocument/2006/relationships/image" Target="../media/image20.jpeg"/><Relationship Id="rId5" Type="http://schemas.openxmlformats.org/officeDocument/2006/relationships/image" Target="../media/image14.png"/><Relationship Id="rId10" Type="http://schemas.openxmlformats.org/officeDocument/2006/relationships/image" Target="../media/image19.jpeg"/><Relationship Id="rId4" Type="http://schemas.openxmlformats.org/officeDocument/2006/relationships/image" Target="../media/image13.png"/><Relationship Id="rId9" Type="http://schemas.openxmlformats.org/officeDocument/2006/relationships/image" Target="../media/image18.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3A24C-517E-4003-88B8-AE05C409520F}"/>
              </a:ext>
            </a:extLst>
          </p:cNvPr>
          <p:cNvSpPr>
            <a:spLocks noGrp="1"/>
          </p:cNvSpPr>
          <p:nvPr>
            <p:ph type="ctrTitle"/>
          </p:nvPr>
        </p:nvSpPr>
        <p:spPr/>
        <p:txBody>
          <a:bodyPr/>
          <a:lstStyle/>
          <a:p>
            <a:r>
              <a:rPr lang="en-GB" dirty="0"/>
              <a:t>Level 6 Group 9</a:t>
            </a:r>
          </a:p>
        </p:txBody>
      </p:sp>
      <p:sp>
        <p:nvSpPr>
          <p:cNvPr id="3" name="Subtitle 2">
            <a:extLst>
              <a:ext uri="{FF2B5EF4-FFF2-40B4-BE49-F238E27FC236}">
                <a16:creationId xmlns:a16="http://schemas.microsoft.com/office/drawing/2014/main" id="{E7F72B19-3D11-45FA-BC58-1053433BFF43}"/>
              </a:ext>
            </a:extLst>
          </p:cNvPr>
          <p:cNvSpPr>
            <a:spLocks noGrp="1"/>
          </p:cNvSpPr>
          <p:nvPr>
            <p:ph type="subTitle" idx="1"/>
          </p:nvPr>
        </p:nvSpPr>
        <p:spPr>
          <a:xfrm>
            <a:off x="1205948" y="4050833"/>
            <a:ext cx="8068055" cy="1096899"/>
          </a:xfrm>
        </p:spPr>
        <p:txBody>
          <a:bodyPr/>
          <a:lstStyle/>
          <a:p>
            <a:r>
              <a:rPr lang="en-GB" dirty="0"/>
              <a:t>Blake Hewitt, </a:t>
            </a:r>
            <a:r>
              <a:rPr lang="en-GB" dirty="0" err="1"/>
              <a:t>Callam</a:t>
            </a:r>
            <a:r>
              <a:rPr lang="en-GB" dirty="0"/>
              <a:t> Mutton, Thomas Simmons, </a:t>
            </a:r>
            <a:r>
              <a:rPr lang="en-GB" dirty="0" err="1"/>
              <a:t>Quwaine</a:t>
            </a:r>
            <a:r>
              <a:rPr lang="en-GB" dirty="0"/>
              <a:t> </a:t>
            </a:r>
            <a:r>
              <a:rPr lang="en-GB" dirty="0" err="1"/>
              <a:t>Dantes</a:t>
            </a:r>
            <a:r>
              <a:rPr lang="en-GB" dirty="0"/>
              <a:t>-McPherson</a:t>
            </a:r>
          </a:p>
        </p:txBody>
      </p:sp>
    </p:spTree>
    <p:extLst>
      <p:ext uri="{BB962C8B-B14F-4D97-AF65-F5344CB8AC3E}">
        <p14:creationId xmlns:p14="http://schemas.microsoft.com/office/powerpoint/2010/main" val="14533749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6776C5-0E01-46D3-A697-2922869862FE}"/>
              </a:ext>
            </a:extLst>
          </p:cNvPr>
          <p:cNvSpPr>
            <a:spLocks noGrp="1"/>
          </p:cNvSpPr>
          <p:nvPr>
            <p:ph type="title"/>
          </p:nvPr>
        </p:nvSpPr>
        <p:spPr>
          <a:xfrm>
            <a:off x="677334" y="609600"/>
            <a:ext cx="8596668" cy="848139"/>
          </a:xfrm>
        </p:spPr>
        <p:txBody>
          <a:bodyPr/>
          <a:lstStyle/>
          <a:p>
            <a:r>
              <a:rPr lang="en-GB" dirty="0"/>
              <a:t>Concept</a:t>
            </a:r>
          </a:p>
        </p:txBody>
      </p:sp>
      <p:pic>
        <p:nvPicPr>
          <p:cNvPr id="5" name="Picture 4">
            <a:extLst>
              <a:ext uri="{FF2B5EF4-FFF2-40B4-BE49-F238E27FC236}">
                <a16:creationId xmlns:a16="http://schemas.microsoft.com/office/drawing/2014/main" id="{27966DA7-D13B-4C8D-88FE-5DA3E2E5C2CF}"/>
              </a:ext>
            </a:extLst>
          </p:cNvPr>
          <p:cNvPicPr>
            <a:picLocks noChangeAspect="1"/>
          </p:cNvPicPr>
          <p:nvPr/>
        </p:nvPicPr>
        <p:blipFill>
          <a:blip r:embed="rId2"/>
          <a:stretch>
            <a:fillRect/>
          </a:stretch>
        </p:blipFill>
        <p:spPr>
          <a:xfrm>
            <a:off x="87372" y="1288926"/>
            <a:ext cx="6086668" cy="3423751"/>
          </a:xfrm>
          <a:prstGeom prst="rect">
            <a:avLst/>
          </a:prstGeom>
        </p:spPr>
      </p:pic>
      <p:pic>
        <p:nvPicPr>
          <p:cNvPr id="6" name="Picture 5">
            <a:extLst>
              <a:ext uri="{FF2B5EF4-FFF2-40B4-BE49-F238E27FC236}">
                <a16:creationId xmlns:a16="http://schemas.microsoft.com/office/drawing/2014/main" id="{DBC64BC4-4CA2-43A4-AF59-C2A1887A94AA}"/>
              </a:ext>
            </a:extLst>
          </p:cNvPr>
          <p:cNvPicPr>
            <a:picLocks noChangeAspect="1"/>
          </p:cNvPicPr>
          <p:nvPr/>
        </p:nvPicPr>
        <p:blipFill>
          <a:blip r:embed="rId3"/>
          <a:stretch>
            <a:fillRect/>
          </a:stretch>
        </p:blipFill>
        <p:spPr>
          <a:xfrm>
            <a:off x="6216749" y="3460652"/>
            <a:ext cx="5844742" cy="3288269"/>
          </a:xfrm>
          <a:prstGeom prst="rect">
            <a:avLst/>
          </a:prstGeom>
        </p:spPr>
      </p:pic>
    </p:spTree>
    <p:extLst>
      <p:ext uri="{BB962C8B-B14F-4D97-AF65-F5344CB8AC3E}">
        <p14:creationId xmlns:p14="http://schemas.microsoft.com/office/powerpoint/2010/main" val="28369834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604452-4017-4346-AC53-9009A4120BF2}"/>
              </a:ext>
            </a:extLst>
          </p:cNvPr>
          <p:cNvSpPr>
            <a:spLocks noGrp="1"/>
          </p:cNvSpPr>
          <p:nvPr>
            <p:ph type="title"/>
          </p:nvPr>
        </p:nvSpPr>
        <p:spPr/>
        <p:txBody>
          <a:bodyPr/>
          <a:lstStyle/>
          <a:p>
            <a:r>
              <a:rPr lang="en-GB" dirty="0"/>
              <a:t>Unique Selling Points</a:t>
            </a:r>
          </a:p>
        </p:txBody>
      </p:sp>
      <p:sp>
        <p:nvSpPr>
          <p:cNvPr id="3" name="Content Placeholder 2">
            <a:extLst>
              <a:ext uri="{FF2B5EF4-FFF2-40B4-BE49-F238E27FC236}">
                <a16:creationId xmlns:a16="http://schemas.microsoft.com/office/drawing/2014/main" id="{832825C8-5E68-4DA8-BBCE-4A4956EF9B6B}"/>
              </a:ext>
            </a:extLst>
          </p:cNvPr>
          <p:cNvSpPr>
            <a:spLocks noGrp="1"/>
          </p:cNvSpPr>
          <p:nvPr>
            <p:ph idx="1"/>
          </p:nvPr>
        </p:nvSpPr>
        <p:spPr/>
        <p:txBody>
          <a:bodyPr/>
          <a:lstStyle/>
          <a:p>
            <a:r>
              <a:rPr lang="en-GB" dirty="0"/>
              <a:t>3D enemies, environments and towers.</a:t>
            </a:r>
          </a:p>
          <a:p>
            <a:endParaRPr lang="en-GB" dirty="0"/>
          </a:p>
          <a:p>
            <a:r>
              <a:rPr lang="en-GB" dirty="0"/>
              <a:t>A theme tied to an overarching narrative.</a:t>
            </a:r>
          </a:p>
          <a:p>
            <a:endParaRPr lang="en-GB" dirty="0"/>
          </a:p>
          <a:p>
            <a:r>
              <a:rPr lang="en-GB" dirty="0"/>
              <a:t>Combination with elements from other genres</a:t>
            </a:r>
          </a:p>
        </p:txBody>
      </p:sp>
    </p:spTree>
    <p:extLst>
      <p:ext uri="{BB962C8B-B14F-4D97-AF65-F5344CB8AC3E}">
        <p14:creationId xmlns:p14="http://schemas.microsoft.com/office/powerpoint/2010/main" val="38055691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071640-93FE-4CF7-9067-3AA57375A387}"/>
              </a:ext>
            </a:extLst>
          </p:cNvPr>
          <p:cNvSpPr>
            <a:spLocks noGrp="1"/>
          </p:cNvSpPr>
          <p:nvPr>
            <p:ph type="title"/>
          </p:nvPr>
        </p:nvSpPr>
        <p:spPr/>
        <p:txBody>
          <a:bodyPr/>
          <a:lstStyle/>
          <a:p>
            <a:r>
              <a:rPr lang="en-GB" dirty="0"/>
              <a:t>Racing Games Overview</a:t>
            </a:r>
          </a:p>
        </p:txBody>
      </p:sp>
      <p:sp>
        <p:nvSpPr>
          <p:cNvPr id="3" name="Content Placeholder 2">
            <a:extLst>
              <a:ext uri="{FF2B5EF4-FFF2-40B4-BE49-F238E27FC236}">
                <a16:creationId xmlns:a16="http://schemas.microsoft.com/office/drawing/2014/main" id="{56C8A14D-E4AF-4B31-84F8-FE7A93822CB6}"/>
              </a:ext>
            </a:extLst>
          </p:cNvPr>
          <p:cNvSpPr>
            <a:spLocks noGrp="1"/>
          </p:cNvSpPr>
          <p:nvPr>
            <p:ph idx="1"/>
          </p:nvPr>
        </p:nvSpPr>
        <p:spPr>
          <a:xfrm>
            <a:off x="677334" y="2160589"/>
            <a:ext cx="8596668" cy="4478750"/>
          </a:xfrm>
        </p:spPr>
        <p:txBody>
          <a:bodyPr>
            <a:normAutofit/>
          </a:bodyPr>
          <a:lstStyle/>
          <a:p>
            <a:pPr marL="0" indent="0">
              <a:buNone/>
            </a:pPr>
            <a:r>
              <a:rPr lang="en-GB" dirty="0">
                <a:cs typeface="Times New Roman" panose="02020603050405020304" pitchFamily="18" charset="0"/>
              </a:rPr>
              <a:t>The racing type game genre gets the player to control the movement of vehicles to help avoid, collect and win an race. This results in the player acquiring rewards like in game currency, upgrades and all new vehicles.</a:t>
            </a:r>
            <a:endParaRPr lang="en-GB" dirty="0"/>
          </a:p>
          <a:p>
            <a:pPr marL="0" indent="0">
              <a:buNone/>
            </a:pPr>
            <a:r>
              <a:rPr lang="en-GB" dirty="0"/>
              <a:t>Core Loop:</a:t>
            </a:r>
          </a:p>
          <a:p>
            <a:pPr marL="0" indent="0">
              <a:buNone/>
            </a:pPr>
            <a:endParaRPr lang="en-GB" dirty="0"/>
          </a:p>
          <a:p>
            <a:pPr marL="0" indent="0">
              <a:buNone/>
            </a:pPr>
            <a:r>
              <a:rPr lang="en-GB" dirty="0"/>
              <a:t>Target Demographic:</a:t>
            </a:r>
          </a:p>
          <a:p>
            <a:pPr marL="0" indent="0">
              <a:buNone/>
            </a:pPr>
            <a:r>
              <a:rPr lang="en-GB" dirty="0"/>
              <a:t>	Male and Female gamers aged between 25-35 who play on their 	phones/tablets. This is because:</a:t>
            </a:r>
          </a:p>
          <a:p>
            <a:pPr marL="0" indent="0">
              <a:buNone/>
            </a:pPr>
            <a:r>
              <a:rPr lang="en-GB" dirty="0"/>
              <a:t>	The average age of gamers in the UK is 30 and 35 in the US</a:t>
            </a:r>
          </a:p>
          <a:p>
            <a:pPr marL="0" indent="0">
              <a:buNone/>
            </a:pPr>
            <a:r>
              <a:rPr lang="en-GB" dirty="0"/>
              <a:t>	The ratio of male to female gamers is 52:48</a:t>
            </a:r>
          </a:p>
          <a:p>
            <a:pPr marL="0" indent="0">
              <a:buNone/>
            </a:pPr>
            <a:r>
              <a:rPr lang="en-GB" dirty="0"/>
              <a:t>	Mobile apps are more profitable with $30.3 billion</a:t>
            </a:r>
          </a:p>
          <a:p>
            <a:pPr marL="0" indent="0">
              <a:buNone/>
            </a:pPr>
            <a:endParaRPr lang="en-GB" dirty="0"/>
          </a:p>
          <a:p>
            <a:pPr marL="0" indent="0">
              <a:buNone/>
            </a:pPr>
            <a:endParaRPr lang="en-GB" dirty="0"/>
          </a:p>
        </p:txBody>
      </p:sp>
    </p:spTree>
    <p:extLst>
      <p:ext uri="{BB962C8B-B14F-4D97-AF65-F5344CB8AC3E}">
        <p14:creationId xmlns:p14="http://schemas.microsoft.com/office/powerpoint/2010/main" val="8552512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95A5-4229-444C-A255-167A80BECDE1}"/>
              </a:ext>
            </a:extLst>
          </p:cNvPr>
          <p:cNvSpPr>
            <a:spLocks noGrp="1"/>
          </p:cNvSpPr>
          <p:nvPr>
            <p:ph type="title"/>
          </p:nvPr>
        </p:nvSpPr>
        <p:spPr>
          <a:xfrm>
            <a:off x="677334" y="609600"/>
            <a:ext cx="8596668" cy="728870"/>
          </a:xfrm>
        </p:spPr>
        <p:txBody>
          <a:bodyPr/>
          <a:lstStyle/>
          <a:p>
            <a:r>
              <a:rPr lang="en-GB" dirty="0"/>
              <a:t>Keys of Fun</a:t>
            </a:r>
          </a:p>
        </p:txBody>
      </p:sp>
      <p:sp>
        <p:nvSpPr>
          <p:cNvPr id="4" name="Content Placeholder 2">
            <a:extLst>
              <a:ext uri="{FF2B5EF4-FFF2-40B4-BE49-F238E27FC236}">
                <a16:creationId xmlns:a16="http://schemas.microsoft.com/office/drawing/2014/main" id="{96EE69D1-1E06-4B65-86FB-5958242009B8}"/>
              </a:ext>
            </a:extLst>
          </p:cNvPr>
          <p:cNvSpPr>
            <a:spLocks noGrp="1"/>
          </p:cNvSpPr>
          <p:nvPr>
            <p:ph idx="1"/>
          </p:nvPr>
        </p:nvSpPr>
        <p:spPr>
          <a:xfrm>
            <a:off x="6056497" y="1490252"/>
            <a:ext cx="4464496" cy="5069160"/>
          </a:xfrm>
        </p:spPr>
        <p:txBody>
          <a:bodyPr>
            <a:normAutofit/>
          </a:bodyPr>
          <a:lstStyle/>
          <a:p>
            <a:pPr marL="0" indent="0">
              <a:buNone/>
            </a:pPr>
            <a:r>
              <a:rPr lang="en-GB" sz="1800" dirty="0">
                <a:cs typeface="Times New Roman" panose="02020603050405020304" pitchFamily="18" charset="0"/>
              </a:rPr>
              <a:t>These games have an element of strategy and reaching an goal causing the player to feel the emotions linked with Hard Fun.</a:t>
            </a:r>
          </a:p>
          <a:p>
            <a:pPr marL="0" indent="0">
              <a:buNone/>
            </a:pPr>
            <a:endParaRPr lang="en-GB" sz="1800" dirty="0">
              <a:cs typeface="Times New Roman" panose="02020603050405020304" pitchFamily="18" charset="0"/>
            </a:endParaRPr>
          </a:p>
          <a:p>
            <a:pPr marL="0" indent="0">
              <a:buNone/>
            </a:pPr>
            <a:r>
              <a:rPr lang="en-GB" sz="1800" dirty="0">
                <a:cs typeface="Times New Roman" panose="02020603050405020304" pitchFamily="18" charset="0"/>
              </a:rPr>
              <a:t>Also these games tend to have a Multiplayer or the ability for two players to play on one screen. This links to the player/s competing or co-operating which the emotions link to People Fun.</a:t>
            </a:r>
          </a:p>
        </p:txBody>
      </p:sp>
      <p:pic>
        <p:nvPicPr>
          <p:cNvPr id="5" name="Picture 2" descr="https://rlv.zcache.com/4_keys_2_fun_poster-rcd4075a32adc4d07bb1fce57035835ed_wh5_8byvr_540.jpg">
            <a:extLst>
              <a:ext uri="{FF2B5EF4-FFF2-40B4-BE49-F238E27FC236}">
                <a16:creationId xmlns:a16="http://schemas.microsoft.com/office/drawing/2014/main" id="{31893A0D-9353-4390-A532-3A470F4E614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118" t="5232" r="4645" b="5072"/>
          <a:stretch/>
        </p:blipFill>
        <p:spPr bwMode="auto">
          <a:xfrm>
            <a:off x="834888" y="1659635"/>
            <a:ext cx="4571849" cy="45445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31416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9619FD-8C5E-47D0-96CE-89B6AC508FB0}"/>
              </a:ext>
            </a:extLst>
          </p:cNvPr>
          <p:cNvSpPr>
            <a:spLocks noGrp="1"/>
          </p:cNvSpPr>
          <p:nvPr>
            <p:ph type="title"/>
          </p:nvPr>
        </p:nvSpPr>
        <p:spPr>
          <a:xfrm>
            <a:off x="677334" y="609600"/>
            <a:ext cx="8596668" cy="742122"/>
          </a:xfrm>
        </p:spPr>
        <p:txBody>
          <a:bodyPr/>
          <a:lstStyle/>
          <a:p>
            <a:r>
              <a:rPr lang="en-GB" dirty="0"/>
              <a:t>Concepts</a:t>
            </a:r>
          </a:p>
        </p:txBody>
      </p:sp>
      <p:grpSp>
        <p:nvGrpSpPr>
          <p:cNvPr id="4" name="Group 3">
            <a:extLst>
              <a:ext uri="{FF2B5EF4-FFF2-40B4-BE49-F238E27FC236}">
                <a16:creationId xmlns:a16="http://schemas.microsoft.com/office/drawing/2014/main" id="{FE4EADD0-292A-44EE-8F1F-CDCF68D11904}"/>
              </a:ext>
            </a:extLst>
          </p:cNvPr>
          <p:cNvGrpSpPr/>
          <p:nvPr/>
        </p:nvGrpSpPr>
        <p:grpSpPr>
          <a:xfrm>
            <a:off x="6652591" y="3299791"/>
            <a:ext cx="5445642" cy="3460605"/>
            <a:chOff x="-1" y="-2585"/>
            <a:chExt cx="9156252" cy="6868999"/>
          </a:xfrm>
        </p:grpSpPr>
        <p:pic>
          <p:nvPicPr>
            <p:cNvPr id="5" name="Picture 12" descr="Related image">
              <a:extLst>
                <a:ext uri="{FF2B5EF4-FFF2-40B4-BE49-F238E27FC236}">
                  <a16:creationId xmlns:a16="http://schemas.microsoft.com/office/drawing/2014/main" id="{9FB6BB97-E040-4E8C-8A36-04A6F3A990E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52120" y="0"/>
              <a:ext cx="1794481" cy="250336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0" descr="Related image">
              <a:extLst>
                <a:ext uri="{FF2B5EF4-FFF2-40B4-BE49-F238E27FC236}">
                  <a16:creationId xmlns:a16="http://schemas.microsoft.com/office/drawing/2014/main" id="{616BDC35-F185-4A0D-8576-3BA1F52D2F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25145" y="-2584"/>
              <a:ext cx="1826975" cy="249547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0" descr="Related image">
              <a:extLst>
                <a:ext uri="{FF2B5EF4-FFF2-40B4-BE49-F238E27FC236}">
                  <a16:creationId xmlns:a16="http://schemas.microsoft.com/office/drawing/2014/main" id="{3B6C477C-D2C0-47E6-982D-7EFC81A724A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8242"/>
            <a:stretch/>
          </p:blipFill>
          <p:spPr bwMode="auto">
            <a:xfrm>
              <a:off x="2840039" y="2427634"/>
              <a:ext cx="2308026" cy="218992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descr="Related image">
              <a:extLst>
                <a:ext uri="{FF2B5EF4-FFF2-40B4-BE49-F238E27FC236}">
                  <a16:creationId xmlns:a16="http://schemas.microsoft.com/office/drawing/2014/main" id="{26D93573-FCAF-40A8-9EF7-5DC15FAEE6F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0" y="0"/>
              <a:ext cx="1891753" cy="249289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Related image">
              <a:extLst>
                <a:ext uri="{FF2B5EF4-FFF2-40B4-BE49-F238E27FC236}">
                  <a16:creationId xmlns:a16="http://schemas.microsoft.com/office/drawing/2014/main" id="{7FA30764-41AA-4E19-A4C6-B27E0C090E0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60269" y="-2585"/>
              <a:ext cx="1990611" cy="249547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4" descr="Image result for birds eye view racing games">
              <a:extLst>
                <a:ext uri="{FF2B5EF4-FFF2-40B4-BE49-F238E27FC236}">
                  <a16:creationId xmlns:a16="http://schemas.microsoft.com/office/drawing/2014/main" id="{83DC4D0F-652F-495F-9E2C-037BFE2E43BE}"/>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 y="4594701"/>
              <a:ext cx="3333459" cy="227171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2" descr="Image result for birds eye view racing games">
              <a:extLst>
                <a:ext uri="{FF2B5EF4-FFF2-40B4-BE49-F238E27FC236}">
                  <a16:creationId xmlns:a16="http://schemas.microsoft.com/office/drawing/2014/main" id="{2DA3F028-9F72-41BA-AA37-2FCE01DBE8C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 y="2340700"/>
              <a:ext cx="2855574" cy="2253999"/>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8" descr="Related image">
              <a:extLst>
                <a:ext uri="{FF2B5EF4-FFF2-40B4-BE49-F238E27FC236}">
                  <a16:creationId xmlns:a16="http://schemas.microsoft.com/office/drawing/2014/main" id="{300C001C-7C1B-46CC-BD2C-5F95F0A28222}"/>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r="17592"/>
            <a:stretch/>
          </p:blipFill>
          <p:spPr bwMode="auto">
            <a:xfrm>
              <a:off x="5148065" y="2476798"/>
              <a:ext cx="2448271" cy="2130971"/>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4" descr="Image result">
              <a:extLst>
                <a:ext uri="{FF2B5EF4-FFF2-40B4-BE49-F238E27FC236}">
                  <a16:creationId xmlns:a16="http://schemas.microsoft.com/office/drawing/2014/main" id="{D96AA05F-6FB5-4BD6-8824-1ABE1D19E0E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333459" y="4594700"/>
              <a:ext cx="3542797" cy="2263299"/>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2" descr="Image result">
              <a:extLst>
                <a:ext uri="{FF2B5EF4-FFF2-40B4-BE49-F238E27FC236}">
                  <a16:creationId xmlns:a16="http://schemas.microsoft.com/office/drawing/2014/main" id="{6387DC13-A091-47CD-B85D-EA252C9CD30E}"/>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33798"/>
            <a:stretch/>
          </p:blipFill>
          <p:spPr bwMode="auto">
            <a:xfrm>
              <a:off x="6876256" y="4594701"/>
              <a:ext cx="2279995" cy="225238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0" descr="Image result">
              <a:extLst>
                <a:ext uri="{FF2B5EF4-FFF2-40B4-BE49-F238E27FC236}">
                  <a16:creationId xmlns:a16="http://schemas.microsoft.com/office/drawing/2014/main" id="{0121257B-9D25-4C54-B8C2-850CB2EA46B1}"/>
                </a:ext>
              </a:extLst>
            </p:cNvPr>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l="28685" t="6375" r="29178"/>
            <a:stretch/>
          </p:blipFill>
          <p:spPr bwMode="auto">
            <a:xfrm>
              <a:off x="7446601" y="0"/>
              <a:ext cx="1697399" cy="247679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8" descr="Related image">
              <a:extLst>
                <a:ext uri="{FF2B5EF4-FFF2-40B4-BE49-F238E27FC236}">
                  <a16:creationId xmlns:a16="http://schemas.microsoft.com/office/drawing/2014/main" id="{639897AF-76C9-44DF-B07F-28C88F94B9ED}"/>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446601" y="2389911"/>
              <a:ext cx="1697399" cy="226320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6964808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68355-D865-4AA7-BA67-27503278C517}"/>
              </a:ext>
            </a:extLst>
          </p:cNvPr>
          <p:cNvSpPr>
            <a:spLocks noGrp="1"/>
          </p:cNvSpPr>
          <p:nvPr>
            <p:ph type="title"/>
          </p:nvPr>
        </p:nvSpPr>
        <p:spPr/>
        <p:txBody>
          <a:bodyPr/>
          <a:lstStyle/>
          <a:p>
            <a:r>
              <a:rPr lang="en-GB" dirty="0"/>
              <a:t>Unique Selling Points</a:t>
            </a:r>
          </a:p>
        </p:txBody>
      </p:sp>
      <p:sp>
        <p:nvSpPr>
          <p:cNvPr id="3" name="Content Placeholder 2">
            <a:extLst>
              <a:ext uri="{FF2B5EF4-FFF2-40B4-BE49-F238E27FC236}">
                <a16:creationId xmlns:a16="http://schemas.microsoft.com/office/drawing/2014/main" id="{12A2BFD8-3CBF-4B39-9627-753398B686D1}"/>
              </a:ext>
            </a:extLst>
          </p:cNvPr>
          <p:cNvSpPr>
            <a:spLocks noGrp="1"/>
          </p:cNvSpPr>
          <p:nvPr>
            <p:ph idx="1"/>
          </p:nvPr>
        </p:nvSpPr>
        <p:spPr/>
        <p:txBody>
          <a:bodyPr/>
          <a:lstStyle/>
          <a:p>
            <a:endParaRPr lang="en-GB"/>
          </a:p>
        </p:txBody>
      </p:sp>
    </p:spTree>
    <p:extLst>
      <p:ext uri="{BB962C8B-B14F-4D97-AF65-F5344CB8AC3E}">
        <p14:creationId xmlns:p14="http://schemas.microsoft.com/office/powerpoint/2010/main" val="5502015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A665C-CDEC-4105-A419-2BFB609B03EF}"/>
              </a:ext>
            </a:extLst>
          </p:cNvPr>
          <p:cNvSpPr>
            <a:spLocks noGrp="1"/>
          </p:cNvSpPr>
          <p:nvPr>
            <p:ph type="title"/>
          </p:nvPr>
        </p:nvSpPr>
        <p:spPr/>
        <p:txBody>
          <a:bodyPr/>
          <a:lstStyle/>
          <a:p>
            <a:r>
              <a:rPr lang="en-GB" dirty="0"/>
              <a:t>Bullet Hell Genre Overview</a:t>
            </a:r>
          </a:p>
        </p:txBody>
      </p:sp>
      <p:sp>
        <p:nvSpPr>
          <p:cNvPr id="3" name="Content Placeholder 2">
            <a:extLst>
              <a:ext uri="{FF2B5EF4-FFF2-40B4-BE49-F238E27FC236}">
                <a16:creationId xmlns:a16="http://schemas.microsoft.com/office/drawing/2014/main" id="{0DFC0D35-A454-4F25-975C-77FF6706BE9B}"/>
              </a:ext>
            </a:extLst>
          </p:cNvPr>
          <p:cNvSpPr>
            <a:spLocks noGrp="1"/>
          </p:cNvSpPr>
          <p:nvPr>
            <p:ph idx="1"/>
          </p:nvPr>
        </p:nvSpPr>
        <p:spPr/>
        <p:txBody>
          <a:bodyPr>
            <a:noAutofit/>
          </a:bodyPr>
          <a:lstStyle/>
          <a:p>
            <a:pPr lvl="0"/>
            <a:r>
              <a:rPr lang="en-GB" sz="1000" b="1" dirty="0"/>
              <a:t>Demographic</a:t>
            </a:r>
          </a:p>
          <a:p>
            <a:pPr marL="0" lvl="0" indent="0">
              <a:buNone/>
            </a:pPr>
            <a:r>
              <a:rPr lang="en-GB" sz="1000" dirty="0"/>
              <a:t>	between the ages of 25 ~ 35, Jesse Schell states “hardcore gamers in this age bracket — that is, people for whom playing games is their 	primary hobby — are an important target market because they purchase a lot of games.” (The Art of Game Design, 2008, p.101). 	</a:t>
            </a:r>
          </a:p>
          <a:p>
            <a:pPr marL="0" indent="0">
              <a:buNone/>
            </a:pPr>
            <a:r>
              <a:rPr lang="en-GB" sz="1000" dirty="0"/>
              <a:t>	According </a:t>
            </a:r>
            <a:r>
              <a:rPr lang="en-GB" sz="1000" i="1" dirty="0"/>
              <a:t>2017 Video Game Trends and Statistics – Who’s Playing What and Why? </a:t>
            </a:r>
            <a:r>
              <a:rPr lang="en-GB" sz="1000" dirty="0"/>
              <a:t>Krista Lofgren states</a:t>
            </a:r>
            <a:r>
              <a:rPr lang="en-GB" sz="1000" i="1" dirty="0"/>
              <a:t> </a:t>
            </a:r>
            <a:r>
              <a:rPr lang="en-GB" sz="1000" dirty="0"/>
              <a:t>“The average age of gamers: 35” 	and “Male gamers: 59% and female gamers: 41%.”</a:t>
            </a:r>
            <a:endParaRPr lang="en-GB" sz="1000" b="1" dirty="0"/>
          </a:p>
          <a:p>
            <a:pPr marL="0" lvl="0" indent="0">
              <a:buNone/>
            </a:pPr>
            <a:r>
              <a:rPr lang="en-GB" sz="1000" b="1" dirty="0"/>
              <a:t>	Genre:</a:t>
            </a:r>
          </a:p>
          <a:p>
            <a:pPr marL="457200" lvl="1" indent="0">
              <a:buNone/>
            </a:pPr>
            <a:r>
              <a:rPr lang="en-GB" sz="1000" dirty="0"/>
              <a:t>Shoot ‘em Up/Shmup (Bullet-Hell.)</a:t>
            </a:r>
          </a:p>
          <a:p>
            <a:pPr marL="457200" lvl="1" indent="0">
              <a:buNone/>
            </a:pPr>
            <a:endParaRPr lang="en-GB" sz="1000" dirty="0"/>
          </a:p>
          <a:p>
            <a:pPr lvl="0"/>
            <a:r>
              <a:rPr lang="en-GB" sz="1000" b="1" dirty="0"/>
              <a:t>4 Key of fun:</a:t>
            </a:r>
          </a:p>
          <a:p>
            <a:pPr marL="457200" lvl="1" indent="0">
              <a:buNone/>
            </a:pPr>
            <a:r>
              <a:rPr lang="en-GB" sz="1000" dirty="0"/>
              <a:t>Hard Fun</a:t>
            </a:r>
          </a:p>
          <a:p>
            <a:pPr lvl="0"/>
            <a:endParaRPr lang="en-GB" sz="1000" dirty="0"/>
          </a:p>
          <a:p>
            <a:pPr lvl="0"/>
            <a:r>
              <a:rPr lang="en-GB" sz="1000" b="1" dirty="0"/>
              <a:t>Theme:</a:t>
            </a:r>
          </a:p>
          <a:p>
            <a:pPr marL="457200" lvl="1" indent="0">
              <a:buNone/>
            </a:pPr>
            <a:r>
              <a:rPr lang="en-GB" sz="1000" dirty="0"/>
              <a:t>Rescue</a:t>
            </a:r>
          </a:p>
        </p:txBody>
      </p:sp>
      <p:pic>
        <p:nvPicPr>
          <p:cNvPr id="5" name="Picture 4">
            <a:extLst>
              <a:ext uri="{FF2B5EF4-FFF2-40B4-BE49-F238E27FC236}">
                <a16:creationId xmlns:a16="http://schemas.microsoft.com/office/drawing/2014/main" id="{C09749B1-EE6B-4047-900D-BCB574C61162}"/>
              </a:ext>
            </a:extLst>
          </p:cNvPr>
          <p:cNvPicPr>
            <a:picLocks noChangeAspect="1"/>
          </p:cNvPicPr>
          <p:nvPr/>
        </p:nvPicPr>
        <p:blipFill>
          <a:blip r:embed="rId2"/>
          <a:stretch>
            <a:fillRect/>
          </a:stretch>
        </p:blipFill>
        <p:spPr>
          <a:xfrm>
            <a:off x="5978352" y="4011891"/>
            <a:ext cx="3295650" cy="2259660"/>
          </a:xfrm>
          <a:prstGeom prst="rect">
            <a:avLst/>
          </a:prstGeom>
        </p:spPr>
      </p:pic>
    </p:spTree>
    <p:extLst>
      <p:ext uri="{BB962C8B-B14F-4D97-AF65-F5344CB8AC3E}">
        <p14:creationId xmlns:p14="http://schemas.microsoft.com/office/powerpoint/2010/main" val="31146362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7CD604-4B29-44B9-A810-7F0759D8DF94}"/>
              </a:ext>
            </a:extLst>
          </p:cNvPr>
          <p:cNvSpPr>
            <a:spLocks noGrp="1"/>
          </p:cNvSpPr>
          <p:nvPr>
            <p:ph type="title"/>
          </p:nvPr>
        </p:nvSpPr>
        <p:spPr/>
        <p:txBody>
          <a:bodyPr/>
          <a:lstStyle/>
          <a:p>
            <a:r>
              <a:rPr lang="en-GB" dirty="0"/>
              <a:t>Concepts</a:t>
            </a:r>
          </a:p>
        </p:txBody>
      </p:sp>
      <p:pic>
        <p:nvPicPr>
          <p:cNvPr id="4" name="Picture 6">
            <a:extLst>
              <a:ext uri="{FF2B5EF4-FFF2-40B4-BE49-F238E27FC236}">
                <a16:creationId xmlns:a16="http://schemas.microsoft.com/office/drawing/2014/main" id="{9F35BC93-5F2E-4D6F-AB49-A744C45D5334}"/>
              </a:ext>
            </a:extLst>
          </p:cNvPr>
          <p:cNvPicPr>
            <a:picLocks noChangeAspect="1"/>
          </p:cNvPicPr>
          <p:nvPr/>
        </p:nvPicPr>
        <p:blipFill>
          <a:blip r:embed="rId2"/>
          <a:stretch>
            <a:fillRect/>
          </a:stretch>
        </p:blipFill>
        <p:spPr>
          <a:xfrm>
            <a:off x="634483" y="1380926"/>
            <a:ext cx="4372546" cy="2459554"/>
          </a:xfrm>
          <a:prstGeom prst="rect">
            <a:avLst/>
          </a:prstGeom>
          <a:noFill/>
          <a:ln cap="flat">
            <a:noFill/>
          </a:ln>
        </p:spPr>
      </p:pic>
      <p:pic>
        <p:nvPicPr>
          <p:cNvPr id="5" name="Picture 8">
            <a:extLst>
              <a:ext uri="{FF2B5EF4-FFF2-40B4-BE49-F238E27FC236}">
                <a16:creationId xmlns:a16="http://schemas.microsoft.com/office/drawing/2014/main" id="{F2A3F816-E31A-4BC7-9BC5-B9264A4CC687}"/>
              </a:ext>
            </a:extLst>
          </p:cNvPr>
          <p:cNvPicPr>
            <a:picLocks noChangeAspect="1"/>
          </p:cNvPicPr>
          <p:nvPr/>
        </p:nvPicPr>
        <p:blipFill>
          <a:blip r:embed="rId3"/>
          <a:stretch>
            <a:fillRect/>
          </a:stretch>
        </p:blipFill>
        <p:spPr>
          <a:xfrm>
            <a:off x="677334" y="4079631"/>
            <a:ext cx="4312934" cy="2426031"/>
          </a:xfrm>
          <a:prstGeom prst="rect">
            <a:avLst/>
          </a:prstGeom>
          <a:noFill/>
          <a:ln cap="flat">
            <a:noFill/>
          </a:ln>
        </p:spPr>
      </p:pic>
      <p:pic>
        <p:nvPicPr>
          <p:cNvPr id="6" name="Picture 10">
            <a:extLst>
              <a:ext uri="{FF2B5EF4-FFF2-40B4-BE49-F238E27FC236}">
                <a16:creationId xmlns:a16="http://schemas.microsoft.com/office/drawing/2014/main" id="{DDAC6DED-D509-4CE6-8474-B3D3F855269B}"/>
              </a:ext>
            </a:extLst>
          </p:cNvPr>
          <p:cNvPicPr>
            <a:picLocks noChangeAspect="1"/>
          </p:cNvPicPr>
          <p:nvPr/>
        </p:nvPicPr>
        <p:blipFill>
          <a:blip r:embed="rId4"/>
          <a:stretch>
            <a:fillRect/>
          </a:stretch>
        </p:blipFill>
        <p:spPr>
          <a:xfrm>
            <a:off x="5605670" y="683217"/>
            <a:ext cx="1869281" cy="2494366"/>
          </a:xfrm>
          <a:prstGeom prst="rect">
            <a:avLst/>
          </a:prstGeom>
          <a:noFill/>
          <a:ln cap="flat">
            <a:noFill/>
          </a:ln>
        </p:spPr>
      </p:pic>
      <p:pic>
        <p:nvPicPr>
          <p:cNvPr id="7" name="Picture 12">
            <a:extLst>
              <a:ext uri="{FF2B5EF4-FFF2-40B4-BE49-F238E27FC236}">
                <a16:creationId xmlns:a16="http://schemas.microsoft.com/office/drawing/2014/main" id="{8DC17F9C-DD92-4501-8CBB-9A855BE1B24C}"/>
              </a:ext>
            </a:extLst>
          </p:cNvPr>
          <p:cNvPicPr>
            <a:picLocks noChangeAspect="1"/>
          </p:cNvPicPr>
          <p:nvPr/>
        </p:nvPicPr>
        <p:blipFill>
          <a:blip r:embed="rId5"/>
          <a:stretch>
            <a:fillRect/>
          </a:stretch>
        </p:blipFill>
        <p:spPr>
          <a:xfrm>
            <a:off x="7620338" y="683217"/>
            <a:ext cx="4276051" cy="2494366"/>
          </a:xfrm>
          <a:prstGeom prst="rect">
            <a:avLst/>
          </a:prstGeom>
          <a:noFill/>
          <a:ln cap="flat">
            <a:noFill/>
          </a:ln>
        </p:spPr>
      </p:pic>
      <p:pic>
        <p:nvPicPr>
          <p:cNvPr id="8" name="Picture 14">
            <a:extLst>
              <a:ext uri="{FF2B5EF4-FFF2-40B4-BE49-F238E27FC236}">
                <a16:creationId xmlns:a16="http://schemas.microsoft.com/office/drawing/2014/main" id="{7377F9E1-7BA1-4950-9466-850DA1092B53}"/>
              </a:ext>
            </a:extLst>
          </p:cNvPr>
          <p:cNvPicPr>
            <a:picLocks noChangeAspect="1"/>
          </p:cNvPicPr>
          <p:nvPr/>
        </p:nvPicPr>
        <p:blipFill>
          <a:blip r:embed="rId6"/>
          <a:stretch>
            <a:fillRect/>
          </a:stretch>
        </p:blipFill>
        <p:spPr>
          <a:xfrm>
            <a:off x="7352557" y="3251200"/>
            <a:ext cx="2686691" cy="3582250"/>
          </a:xfrm>
          <a:prstGeom prst="rect">
            <a:avLst/>
          </a:prstGeom>
          <a:noFill/>
          <a:ln cap="flat">
            <a:noFill/>
          </a:ln>
        </p:spPr>
      </p:pic>
    </p:spTree>
    <p:extLst>
      <p:ext uri="{BB962C8B-B14F-4D97-AF65-F5344CB8AC3E}">
        <p14:creationId xmlns:p14="http://schemas.microsoft.com/office/powerpoint/2010/main" val="37013816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D3BB3E-F99D-4E59-BF4F-4DC6ABABEBF0}"/>
              </a:ext>
            </a:extLst>
          </p:cNvPr>
          <p:cNvSpPr>
            <a:spLocks noGrp="1"/>
          </p:cNvSpPr>
          <p:nvPr>
            <p:ph type="title"/>
          </p:nvPr>
        </p:nvSpPr>
        <p:spPr/>
        <p:txBody>
          <a:bodyPr/>
          <a:lstStyle/>
          <a:p>
            <a:r>
              <a:rPr lang="en-GB" dirty="0"/>
              <a:t>Unique Selling Points</a:t>
            </a:r>
          </a:p>
        </p:txBody>
      </p:sp>
      <p:sp>
        <p:nvSpPr>
          <p:cNvPr id="3" name="Content Placeholder 2">
            <a:extLst>
              <a:ext uri="{FF2B5EF4-FFF2-40B4-BE49-F238E27FC236}">
                <a16:creationId xmlns:a16="http://schemas.microsoft.com/office/drawing/2014/main" id="{80846E5A-453A-400F-A811-A8C0C0560639}"/>
              </a:ext>
            </a:extLst>
          </p:cNvPr>
          <p:cNvSpPr>
            <a:spLocks noGrp="1"/>
          </p:cNvSpPr>
          <p:nvPr>
            <p:ph idx="1"/>
          </p:nvPr>
        </p:nvSpPr>
        <p:spPr/>
        <p:txBody>
          <a:bodyPr/>
          <a:lstStyle/>
          <a:p>
            <a:pPr lvl="0"/>
            <a:r>
              <a:rPr lang="en-GB" dirty="0"/>
              <a:t>2.5D environments </a:t>
            </a:r>
          </a:p>
          <a:p>
            <a:pPr lvl="0"/>
            <a:endParaRPr lang="en-GB" dirty="0"/>
          </a:p>
          <a:p>
            <a:pPr lvl="0"/>
            <a:r>
              <a:rPr lang="en-GB" dirty="0"/>
              <a:t>Captivating narrative focused around the theme.</a:t>
            </a:r>
          </a:p>
          <a:p>
            <a:pPr lvl="0"/>
            <a:endParaRPr lang="en-GB" dirty="0"/>
          </a:p>
          <a:p>
            <a:pPr lvl="0"/>
            <a:r>
              <a:rPr lang="en-GB" dirty="0"/>
              <a:t>Charming art style/direction</a:t>
            </a:r>
          </a:p>
          <a:p>
            <a:pPr lvl="0"/>
            <a:endParaRPr lang="en-GB" dirty="0"/>
          </a:p>
          <a:p>
            <a:pPr lvl="0"/>
            <a:r>
              <a:rPr lang="en-GB" dirty="0"/>
              <a:t>Four types of challenging game difficulty </a:t>
            </a:r>
          </a:p>
          <a:p>
            <a:pPr marL="0" indent="0">
              <a:buNone/>
            </a:pPr>
            <a:endParaRPr lang="en-GB" dirty="0"/>
          </a:p>
        </p:txBody>
      </p:sp>
    </p:spTree>
    <p:extLst>
      <p:ext uri="{BB962C8B-B14F-4D97-AF65-F5344CB8AC3E}">
        <p14:creationId xmlns:p14="http://schemas.microsoft.com/office/powerpoint/2010/main" val="20529249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80F6EB-7BA5-40FB-89E4-71568D580D18}"/>
              </a:ext>
            </a:extLst>
          </p:cNvPr>
          <p:cNvSpPr>
            <a:spLocks noGrp="1"/>
          </p:cNvSpPr>
          <p:nvPr>
            <p:ph type="title"/>
          </p:nvPr>
        </p:nvSpPr>
        <p:spPr/>
        <p:txBody>
          <a:bodyPr/>
          <a:lstStyle/>
          <a:p>
            <a:r>
              <a:rPr lang="en-GB" dirty="0"/>
              <a:t>Toss Games Overview</a:t>
            </a:r>
          </a:p>
        </p:txBody>
      </p:sp>
      <p:sp>
        <p:nvSpPr>
          <p:cNvPr id="3" name="Content Placeholder 2">
            <a:extLst>
              <a:ext uri="{FF2B5EF4-FFF2-40B4-BE49-F238E27FC236}">
                <a16:creationId xmlns:a16="http://schemas.microsoft.com/office/drawing/2014/main" id="{03FFCDA7-BED0-4A1C-B599-074E5D3BDD4E}"/>
              </a:ext>
            </a:extLst>
          </p:cNvPr>
          <p:cNvSpPr>
            <a:spLocks noGrp="1"/>
          </p:cNvSpPr>
          <p:nvPr>
            <p:ph idx="1"/>
          </p:nvPr>
        </p:nvSpPr>
        <p:spPr/>
        <p:txBody>
          <a:bodyPr/>
          <a:lstStyle/>
          <a:p>
            <a:endParaRPr lang="en-GB"/>
          </a:p>
        </p:txBody>
      </p:sp>
    </p:spTree>
    <p:extLst>
      <p:ext uri="{BB962C8B-B14F-4D97-AF65-F5344CB8AC3E}">
        <p14:creationId xmlns:p14="http://schemas.microsoft.com/office/powerpoint/2010/main" val="3354993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22652-185E-4C05-8DAB-8B81767ED16F}"/>
              </a:ext>
            </a:extLst>
          </p:cNvPr>
          <p:cNvSpPr>
            <a:spLocks noGrp="1"/>
          </p:cNvSpPr>
          <p:nvPr>
            <p:ph type="title"/>
          </p:nvPr>
        </p:nvSpPr>
        <p:spPr/>
        <p:txBody>
          <a:bodyPr/>
          <a:lstStyle/>
          <a:p>
            <a:r>
              <a:rPr lang="en-GB" dirty="0"/>
              <a:t>Concepts</a:t>
            </a:r>
          </a:p>
        </p:txBody>
      </p:sp>
      <p:sp>
        <p:nvSpPr>
          <p:cNvPr id="3" name="Content Placeholder 2">
            <a:extLst>
              <a:ext uri="{FF2B5EF4-FFF2-40B4-BE49-F238E27FC236}">
                <a16:creationId xmlns:a16="http://schemas.microsoft.com/office/drawing/2014/main" id="{55B54135-86D2-4B34-A343-88ED29BB4D82}"/>
              </a:ext>
            </a:extLst>
          </p:cNvPr>
          <p:cNvSpPr>
            <a:spLocks noGrp="1"/>
          </p:cNvSpPr>
          <p:nvPr>
            <p:ph idx="1"/>
          </p:nvPr>
        </p:nvSpPr>
        <p:spPr/>
        <p:txBody>
          <a:bodyPr/>
          <a:lstStyle/>
          <a:p>
            <a:endParaRPr lang="en-GB"/>
          </a:p>
        </p:txBody>
      </p:sp>
    </p:spTree>
    <p:extLst>
      <p:ext uri="{BB962C8B-B14F-4D97-AF65-F5344CB8AC3E}">
        <p14:creationId xmlns:p14="http://schemas.microsoft.com/office/powerpoint/2010/main" val="28822349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B8C99A-3C01-4C98-881F-5105EE9EC88F}"/>
              </a:ext>
            </a:extLst>
          </p:cNvPr>
          <p:cNvSpPr>
            <a:spLocks noGrp="1"/>
          </p:cNvSpPr>
          <p:nvPr>
            <p:ph type="title"/>
          </p:nvPr>
        </p:nvSpPr>
        <p:spPr/>
        <p:txBody>
          <a:bodyPr/>
          <a:lstStyle/>
          <a:p>
            <a:r>
              <a:rPr lang="en-GB" dirty="0"/>
              <a:t>Unique Selling Points</a:t>
            </a:r>
          </a:p>
        </p:txBody>
      </p:sp>
      <p:sp>
        <p:nvSpPr>
          <p:cNvPr id="3" name="Content Placeholder 2">
            <a:extLst>
              <a:ext uri="{FF2B5EF4-FFF2-40B4-BE49-F238E27FC236}">
                <a16:creationId xmlns:a16="http://schemas.microsoft.com/office/drawing/2014/main" id="{DE47718E-DFBA-4508-971A-65DB0A6F40EA}"/>
              </a:ext>
            </a:extLst>
          </p:cNvPr>
          <p:cNvSpPr>
            <a:spLocks noGrp="1"/>
          </p:cNvSpPr>
          <p:nvPr>
            <p:ph idx="1"/>
          </p:nvPr>
        </p:nvSpPr>
        <p:spPr/>
        <p:txBody>
          <a:bodyPr/>
          <a:lstStyle/>
          <a:p>
            <a:endParaRPr lang="en-GB"/>
          </a:p>
        </p:txBody>
      </p:sp>
    </p:spTree>
    <p:extLst>
      <p:ext uri="{BB962C8B-B14F-4D97-AF65-F5344CB8AC3E}">
        <p14:creationId xmlns:p14="http://schemas.microsoft.com/office/powerpoint/2010/main" val="8378199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AD0EE-DCB5-4C63-B8AB-D890D52E9425}"/>
              </a:ext>
            </a:extLst>
          </p:cNvPr>
          <p:cNvSpPr>
            <a:spLocks noGrp="1"/>
          </p:cNvSpPr>
          <p:nvPr>
            <p:ph type="title"/>
          </p:nvPr>
        </p:nvSpPr>
        <p:spPr/>
        <p:txBody>
          <a:bodyPr/>
          <a:lstStyle/>
          <a:p>
            <a:r>
              <a:rPr lang="en-GB" dirty="0"/>
              <a:t>Tower Defence Games Overview</a:t>
            </a:r>
          </a:p>
        </p:txBody>
      </p:sp>
      <p:sp>
        <p:nvSpPr>
          <p:cNvPr id="4" name="Content Placeholder 2">
            <a:extLst>
              <a:ext uri="{FF2B5EF4-FFF2-40B4-BE49-F238E27FC236}">
                <a16:creationId xmlns:a16="http://schemas.microsoft.com/office/drawing/2014/main" id="{F8083700-6AF5-49BC-8FC7-7B30A9AE3B41}"/>
              </a:ext>
            </a:extLst>
          </p:cNvPr>
          <p:cNvSpPr>
            <a:spLocks noGrp="1"/>
          </p:cNvSpPr>
          <p:nvPr>
            <p:ph idx="1"/>
          </p:nvPr>
        </p:nvSpPr>
        <p:spPr>
          <a:xfrm>
            <a:off x="424070" y="1404730"/>
            <a:ext cx="10929730" cy="4772233"/>
          </a:xfrm>
        </p:spPr>
        <p:txBody>
          <a:bodyPr>
            <a:normAutofit lnSpcReduction="10000"/>
          </a:bodyPr>
          <a:lstStyle/>
          <a:p>
            <a:pPr marL="0" indent="0">
              <a:buNone/>
            </a:pPr>
            <a:r>
              <a:rPr lang="en-GB" sz="2000" dirty="0"/>
              <a:t>The Tower Defence Genre are based on the player placing and upgrading “Towers” that automatically destroy enemies, thus stopping the enemies from reaching the end of a track/path.</a:t>
            </a:r>
          </a:p>
          <a:p>
            <a:pPr marL="0" indent="0">
              <a:buNone/>
            </a:pPr>
            <a:endParaRPr lang="en-GB" sz="2000" dirty="0"/>
          </a:p>
          <a:p>
            <a:pPr marL="0" indent="0">
              <a:buNone/>
            </a:pPr>
            <a:r>
              <a:rPr lang="en-GB" sz="2000" dirty="0"/>
              <a:t>Core Loop:</a:t>
            </a:r>
          </a:p>
          <a:p>
            <a:pPr marL="0" indent="0">
              <a:buNone/>
            </a:pPr>
            <a:endParaRPr lang="en-GB" sz="2000" dirty="0"/>
          </a:p>
          <a:p>
            <a:pPr marL="0" indent="0">
              <a:buNone/>
            </a:pPr>
            <a:endParaRPr lang="en-GB" sz="2000" dirty="0"/>
          </a:p>
          <a:p>
            <a:pPr marL="0" indent="0">
              <a:buNone/>
            </a:pPr>
            <a:endParaRPr lang="en-GB" sz="2000" dirty="0"/>
          </a:p>
          <a:p>
            <a:pPr marL="0" indent="0">
              <a:buNone/>
            </a:pPr>
            <a:endParaRPr lang="en-GB" sz="2000" dirty="0"/>
          </a:p>
          <a:p>
            <a:pPr marL="0" indent="0">
              <a:buNone/>
            </a:pPr>
            <a:r>
              <a:rPr lang="en-GB" sz="2000" dirty="0"/>
              <a:t>Demographic: </a:t>
            </a:r>
          </a:p>
          <a:p>
            <a:pPr marL="0" indent="0">
              <a:buNone/>
            </a:pPr>
            <a:r>
              <a:rPr lang="en-GB" sz="2000" dirty="0"/>
              <a:t>The Hard Fun element of Tower Defence games, tends to be more appealing to male gamers, due to “men’s drive to compete”. (Fattah, 2002). As of 2017, 59% of gamers are male, which, the Hard Fun element of Tower Defence games will appeal to. (Statista, 2017).</a:t>
            </a:r>
          </a:p>
          <a:p>
            <a:pPr marL="0" indent="0">
              <a:buNone/>
            </a:pPr>
            <a:endParaRPr lang="en-GB" sz="2000" dirty="0"/>
          </a:p>
          <a:p>
            <a:pPr marL="0" indent="0">
              <a:buNone/>
            </a:pPr>
            <a:endParaRPr lang="en-GB" sz="2000" dirty="0"/>
          </a:p>
        </p:txBody>
      </p:sp>
      <p:graphicFrame>
        <p:nvGraphicFramePr>
          <p:cNvPr id="5" name="Diagram 4">
            <a:extLst>
              <a:ext uri="{FF2B5EF4-FFF2-40B4-BE49-F238E27FC236}">
                <a16:creationId xmlns:a16="http://schemas.microsoft.com/office/drawing/2014/main" id="{76610718-0996-4363-82F1-2AFEEC380D06}"/>
              </a:ext>
            </a:extLst>
          </p:cNvPr>
          <p:cNvGraphicFramePr/>
          <p:nvPr>
            <p:extLst>
              <p:ext uri="{D42A27DB-BD31-4B8C-83A1-F6EECF244321}">
                <p14:modId xmlns:p14="http://schemas.microsoft.com/office/powerpoint/2010/main" val="2689944288"/>
              </p:ext>
            </p:extLst>
          </p:nvPr>
        </p:nvGraphicFramePr>
        <p:xfrm>
          <a:off x="1703192" y="2396246"/>
          <a:ext cx="4276851" cy="236087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888788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154EC0-B4DA-48B9-98F6-3AA31A26EF2A}"/>
              </a:ext>
            </a:extLst>
          </p:cNvPr>
          <p:cNvSpPr>
            <a:spLocks noGrp="1"/>
          </p:cNvSpPr>
          <p:nvPr>
            <p:ph type="title"/>
          </p:nvPr>
        </p:nvSpPr>
        <p:spPr>
          <a:xfrm>
            <a:off x="677334" y="609600"/>
            <a:ext cx="8596668" cy="901148"/>
          </a:xfrm>
        </p:spPr>
        <p:txBody>
          <a:bodyPr/>
          <a:lstStyle/>
          <a:p>
            <a:r>
              <a:rPr lang="en-GB" dirty="0"/>
              <a:t>Keys Of Fun</a:t>
            </a:r>
          </a:p>
        </p:txBody>
      </p:sp>
      <p:sp>
        <p:nvSpPr>
          <p:cNvPr id="4" name="TextBox 3">
            <a:extLst>
              <a:ext uri="{FF2B5EF4-FFF2-40B4-BE49-F238E27FC236}">
                <a16:creationId xmlns:a16="http://schemas.microsoft.com/office/drawing/2014/main" id="{66674F78-B815-4F4B-A62D-A42F005D7A02}"/>
              </a:ext>
            </a:extLst>
          </p:cNvPr>
          <p:cNvSpPr txBox="1"/>
          <p:nvPr/>
        </p:nvSpPr>
        <p:spPr>
          <a:xfrm>
            <a:off x="6141493" y="1535387"/>
            <a:ext cx="5401150" cy="4801314"/>
          </a:xfrm>
          <a:prstGeom prst="rect">
            <a:avLst/>
          </a:prstGeom>
          <a:noFill/>
        </p:spPr>
        <p:txBody>
          <a:bodyPr wrap="square" rtlCol="0">
            <a:spAutoFit/>
          </a:bodyPr>
          <a:lstStyle/>
          <a:p>
            <a:r>
              <a:rPr lang="en-GB" dirty="0"/>
              <a:t>The Tower Defence genre requires the player to participate in repetitive actions, for example, placing towers, observing enemies, upgrading towers and more. While also requiring the player to collect a form of currency.</a:t>
            </a:r>
          </a:p>
          <a:p>
            <a:endParaRPr lang="en-GB" dirty="0"/>
          </a:p>
          <a:p>
            <a:r>
              <a:rPr lang="en-GB" dirty="0"/>
              <a:t>These actions lead the player to feel emotions, like a state of Zen Focus and excitement, that are associated with Serious Fun.</a:t>
            </a:r>
          </a:p>
          <a:p>
            <a:endParaRPr lang="en-GB" dirty="0"/>
          </a:p>
          <a:p>
            <a:r>
              <a:rPr lang="en-GB" dirty="0"/>
              <a:t>In addition, the Tower Defence genre also allows the player to form strategies, overcome obstacles and achieve goals.</a:t>
            </a:r>
          </a:p>
          <a:p>
            <a:endParaRPr lang="en-GB" dirty="0"/>
          </a:p>
          <a:p>
            <a:r>
              <a:rPr lang="en-GB" dirty="0"/>
              <a:t>These actions lead the player to feel emotions, like frustration and relief, that are associated with Hard Fun.</a:t>
            </a:r>
          </a:p>
          <a:p>
            <a:r>
              <a:rPr lang="en-GB" dirty="0"/>
              <a:t>(</a:t>
            </a:r>
            <a:r>
              <a:rPr lang="en-GB" dirty="0" err="1"/>
              <a:t>Lazzaro</a:t>
            </a:r>
            <a:r>
              <a:rPr lang="en-GB" dirty="0"/>
              <a:t>, 2010).</a:t>
            </a:r>
          </a:p>
        </p:txBody>
      </p:sp>
      <p:pic>
        <p:nvPicPr>
          <p:cNvPr id="5" name="Picture 4">
            <a:extLst>
              <a:ext uri="{FF2B5EF4-FFF2-40B4-BE49-F238E27FC236}">
                <a16:creationId xmlns:a16="http://schemas.microsoft.com/office/drawing/2014/main" id="{195FBBC6-5160-4B9E-BCE5-E23CD6EA6A8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3947" y="1535388"/>
            <a:ext cx="5196715" cy="5235641"/>
          </a:xfrm>
          <a:prstGeom prst="rect">
            <a:avLst/>
          </a:prstGeom>
        </p:spPr>
      </p:pic>
    </p:spTree>
    <p:extLst>
      <p:ext uri="{BB962C8B-B14F-4D97-AF65-F5344CB8AC3E}">
        <p14:creationId xmlns:p14="http://schemas.microsoft.com/office/powerpoint/2010/main" val="4138526159"/>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docProps/app.xml><?xml version="1.0" encoding="utf-8"?>
<Properties xmlns="http://schemas.openxmlformats.org/officeDocument/2006/extended-properties" xmlns:vt="http://schemas.openxmlformats.org/officeDocument/2006/docPropsVTypes">
  <Template>Facet</Template>
  <TotalTime>98</TotalTime>
  <Words>421</Words>
  <Application>Microsoft Office PowerPoint</Application>
  <PresentationFormat>Widescreen</PresentationFormat>
  <Paragraphs>70</Paragraphs>
  <Slides>15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Arial</vt:lpstr>
      <vt:lpstr>Times New Roman</vt:lpstr>
      <vt:lpstr>Trebuchet MS</vt:lpstr>
      <vt:lpstr>Wingdings 3</vt:lpstr>
      <vt:lpstr>Facet</vt:lpstr>
      <vt:lpstr>Level 6 Group 9</vt:lpstr>
      <vt:lpstr>Bullet Hell Genre Overview</vt:lpstr>
      <vt:lpstr>Concepts</vt:lpstr>
      <vt:lpstr>Unique Selling Points</vt:lpstr>
      <vt:lpstr>Toss Games Overview</vt:lpstr>
      <vt:lpstr>Concepts</vt:lpstr>
      <vt:lpstr>Unique Selling Points</vt:lpstr>
      <vt:lpstr>Tower Defence Games Overview</vt:lpstr>
      <vt:lpstr>Keys Of Fun</vt:lpstr>
      <vt:lpstr>Concept</vt:lpstr>
      <vt:lpstr>Unique Selling Points</vt:lpstr>
      <vt:lpstr>Racing Games Overview</vt:lpstr>
      <vt:lpstr>Keys of Fun</vt:lpstr>
      <vt:lpstr>Concepts</vt:lpstr>
      <vt:lpstr>Unique Selling Points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Level 6 Group 9</dc:title>
  <dc:creator>New User</dc:creator>
  <cp:lastModifiedBy>Xenis</cp:lastModifiedBy>
  <cp:revision>15</cp:revision>
  <dcterms:created xsi:type="dcterms:W3CDTF">2017-10-09T12:20:21Z</dcterms:created>
  <dcterms:modified xsi:type="dcterms:W3CDTF">2017-10-09T16:35:35Z</dcterms:modified>
</cp:coreProperties>
</file>